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66" r:id="rId4"/>
    <p:sldId id="267" r:id="rId5"/>
    <p:sldId id="268" r:id="rId6"/>
    <p:sldId id="270" r:id="rId7"/>
    <p:sldId id="269" r:id="rId8"/>
    <p:sldId id="271" r:id="rId9"/>
    <p:sldId id="272" r:id="rId10"/>
    <p:sldId id="273" r:id="rId11"/>
    <p:sldId id="274"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3EE1A4F-84B0-4075-941C-245E85250EFE}" type="datetimeFigureOut">
              <a:rPr lang="en-US" smtClean="0"/>
              <a:t>4/17/2020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CE8BAC-56C4-478C-AE09-03806530DF15}" type="slidenum">
              <a:rPr lang="en-US" smtClean="0"/>
              <a:t>‹#›</a:t>
            </a:fld>
            <a:endParaRPr lang="en-US"/>
          </a:p>
        </p:txBody>
      </p:sp>
    </p:spTree>
    <p:extLst>
      <p:ext uri="{BB962C8B-B14F-4D97-AF65-F5344CB8AC3E}">
        <p14:creationId xmlns:p14="http://schemas.microsoft.com/office/powerpoint/2010/main" val="76412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3EE1A4F-84B0-4075-941C-245E85250EFE}" type="datetimeFigureOut">
              <a:rPr lang="en-US" smtClean="0"/>
              <a:t>4/17/2020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CE8BAC-56C4-478C-AE09-03806530DF15}" type="slidenum">
              <a:rPr lang="en-US" smtClean="0"/>
              <a:t>‹#›</a:t>
            </a:fld>
            <a:endParaRPr lang="en-US"/>
          </a:p>
        </p:txBody>
      </p:sp>
    </p:spTree>
    <p:extLst>
      <p:ext uri="{BB962C8B-B14F-4D97-AF65-F5344CB8AC3E}">
        <p14:creationId xmlns:p14="http://schemas.microsoft.com/office/powerpoint/2010/main" val="1834790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3EE1A4F-84B0-4075-941C-245E85250EFE}" type="datetimeFigureOut">
              <a:rPr lang="en-US" smtClean="0"/>
              <a:t>4/17/2020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CE8BAC-56C4-478C-AE09-03806530DF15}" type="slidenum">
              <a:rPr lang="en-US" smtClean="0"/>
              <a:t>‹#›</a:t>
            </a:fld>
            <a:endParaRPr lang="en-US"/>
          </a:p>
        </p:txBody>
      </p:sp>
    </p:spTree>
    <p:extLst>
      <p:ext uri="{BB962C8B-B14F-4D97-AF65-F5344CB8AC3E}">
        <p14:creationId xmlns:p14="http://schemas.microsoft.com/office/powerpoint/2010/main" val="1881077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3EE1A4F-84B0-4075-941C-245E85250EFE}" type="datetimeFigureOut">
              <a:rPr lang="en-US" smtClean="0"/>
              <a:t>4/17/2020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CE8BAC-56C4-478C-AE09-03806530DF15}" type="slidenum">
              <a:rPr lang="en-US" smtClean="0"/>
              <a:t>‹#›</a:t>
            </a:fld>
            <a:endParaRPr lang="en-US"/>
          </a:p>
        </p:txBody>
      </p:sp>
    </p:spTree>
    <p:extLst>
      <p:ext uri="{BB962C8B-B14F-4D97-AF65-F5344CB8AC3E}">
        <p14:creationId xmlns:p14="http://schemas.microsoft.com/office/powerpoint/2010/main" val="36734396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3EE1A4F-84B0-4075-941C-245E85250EFE}" type="datetimeFigureOut">
              <a:rPr lang="en-US" smtClean="0"/>
              <a:t>4/17/2020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CE8BAC-56C4-478C-AE09-03806530DF15}" type="slidenum">
              <a:rPr lang="en-US" smtClean="0"/>
              <a:t>‹#›</a:t>
            </a:fld>
            <a:endParaRPr lang="en-US"/>
          </a:p>
        </p:txBody>
      </p:sp>
    </p:spTree>
    <p:extLst>
      <p:ext uri="{BB962C8B-B14F-4D97-AF65-F5344CB8AC3E}">
        <p14:creationId xmlns:p14="http://schemas.microsoft.com/office/powerpoint/2010/main" val="28973138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3EE1A4F-84B0-4075-941C-245E85250EFE}" type="datetimeFigureOut">
              <a:rPr lang="en-US" smtClean="0"/>
              <a:t>4/17/2020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CE8BAC-56C4-478C-AE09-03806530DF15}" type="slidenum">
              <a:rPr lang="en-US" smtClean="0"/>
              <a:t>‹#›</a:t>
            </a:fld>
            <a:endParaRPr lang="en-US"/>
          </a:p>
        </p:txBody>
      </p:sp>
    </p:spTree>
    <p:extLst>
      <p:ext uri="{BB962C8B-B14F-4D97-AF65-F5344CB8AC3E}">
        <p14:creationId xmlns:p14="http://schemas.microsoft.com/office/powerpoint/2010/main" val="3434506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EE1A4F-84B0-4075-941C-245E85250EFE}" type="datetimeFigureOut">
              <a:rPr lang="en-US" smtClean="0"/>
              <a:t>4/17/2020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CE8BAC-56C4-478C-AE09-03806530DF15}" type="slidenum">
              <a:rPr lang="en-US" smtClean="0"/>
              <a:t>‹#›</a:t>
            </a:fld>
            <a:endParaRPr lang="en-US"/>
          </a:p>
        </p:txBody>
      </p:sp>
    </p:spTree>
    <p:extLst>
      <p:ext uri="{BB962C8B-B14F-4D97-AF65-F5344CB8AC3E}">
        <p14:creationId xmlns:p14="http://schemas.microsoft.com/office/powerpoint/2010/main" val="3497803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3EE1A4F-84B0-4075-941C-245E85250EFE}" type="datetimeFigureOut">
              <a:rPr lang="en-US" smtClean="0"/>
              <a:t>4/17/2020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CE8BAC-56C4-478C-AE09-03806530DF15}" type="slidenum">
              <a:rPr lang="en-US" smtClean="0"/>
              <a:t>‹#›</a:t>
            </a:fld>
            <a:endParaRPr lang="en-US"/>
          </a:p>
        </p:txBody>
      </p:sp>
    </p:spTree>
    <p:extLst>
      <p:ext uri="{BB962C8B-B14F-4D97-AF65-F5344CB8AC3E}">
        <p14:creationId xmlns:p14="http://schemas.microsoft.com/office/powerpoint/2010/main" val="341051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3EE1A4F-84B0-4075-941C-245E85250EFE}" type="datetimeFigureOut">
              <a:rPr lang="en-US" smtClean="0"/>
              <a:t>4/17/2020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CE8BAC-56C4-478C-AE09-03806530DF15}" type="slidenum">
              <a:rPr lang="en-US" smtClean="0"/>
              <a:t>‹#›</a:t>
            </a:fld>
            <a:endParaRPr lang="en-US"/>
          </a:p>
        </p:txBody>
      </p:sp>
    </p:spTree>
    <p:extLst>
      <p:ext uri="{BB962C8B-B14F-4D97-AF65-F5344CB8AC3E}">
        <p14:creationId xmlns:p14="http://schemas.microsoft.com/office/powerpoint/2010/main" val="14202568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3EE1A4F-84B0-4075-941C-245E85250EFE}" type="datetimeFigureOut">
              <a:rPr lang="en-US" smtClean="0"/>
              <a:t>4/17/2020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CE8BAC-56C4-478C-AE09-03806530DF15}" type="slidenum">
              <a:rPr lang="en-US" smtClean="0"/>
              <a:t>‹#›</a:t>
            </a:fld>
            <a:endParaRPr lang="en-US"/>
          </a:p>
        </p:txBody>
      </p:sp>
    </p:spTree>
    <p:extLst>
      <p:ext uri="{BB962C8B-B14F-4D97-AF65-F5344CB8AC3E}">
        <p14:creationId xmlns:p14="http://schemas.microsoft.com/office/powerpoint/2010/main" val="3015039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3EE1A4F-84B0-4075-941C-245E85250EFE}" type="datetimeFigureOut">
              <a:rPr lang="en-US" smtClean="0"/>
              <a:t>4/17/2020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CE8BAC-56C4-478C-AE09-03806530DF15}" type="slidenum">
              <a:rPr lang="en-US" smtClean="0"/>
              <a:t>‹#›</a:t>
            </a:fld>
            <a:endParaRPr lang="en-US"/>
          </a:p>
        </p:txBody>
      </p:sp>
    </p:spTree>
    <p:extLst>
      <p:ext uri="{BB962C8B-B14F-4D97-AF65-F5344CB8AC3E}">
        <p14:creationId xmlns:p14="http://schemas.microsoft.com/office/powerpoint/2010/main" val="3257379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EE1A4F-84B0-4075-941C-245E85250EFE}" type="datetimeFigureOut">
              <a:rPr lang="en-US" smtClean="0"/>
              <a:t>4/17/2020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CE8BAC-56C4-478C-AE09-03806530DF15}" type="slidenum">
              <a:rPr lang="en-US" smtClean="0"/>
              <a:t>‹#›</a:t>
            </a:fld>
            <a:endParaRPr lang="en-US"/>
          </a:p>
        </p:txBody>
      </p:sp>
    </p:spTree>
    <p:extLst>
      <p:ext uri="{BB962C8B-B14F-4D97-AF65-F5344CB8AC3E}">
        <p14:creationId xmlns:p14="http://schemas.microsoft.com/office/powerpoint/2010/main" val="4249573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jpe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1.jpe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6188" y="357727"/>
            <a:ext cx="9623636" cy="6175595"/>
          </a:xfrm>
        </p:spPr>
        <p:txBody>
          <a:bodyPr>
            <a:normAutofit/>
          </a:bodyPr>
          <a:lstStyle/>
          <a:p>
            <a:pPr marL="0" indent="0" algn="ctr">
              <a:buNone/>
            </a:pPr>
            <a:endParaRPr lang="en-US" sz="3600" dirty="0">
              <a:solidFill>
                <a:srgbClr val="FF0000"/>
              </a:solidFill>
            </a:endParaRPr>
          </a:p>
          <a:p>
            <a:pPr marL="0" indent="0" algn="ctr">
              <a:buNone/>
            </a:pPr>
            <a:r>
              <a:rPr lang="en-US" sz="4400" b="1" i="1" dirty="0">
                <a:solidFill>
                  <a:srgbClr val="FF0000"/>
                </a:solidFill>
                <a:latin typeface="Times New Roman" panose="02020603050405020304" pitchFamily="18" charset="0"/>
                <a:cs typeface="Times New Roman" panose="02020603050405020304" pitchFamily="18" charset="0"/>
              </a:rPr>
              <a:t>English for Telephoning</a:t>
            </a:r>
            <a:endParaRPr lang="en-US" b="1" i="1" dirty="0">
              <a:solidFill>
                <a:srgbClr val="FF0000"/>
              </a:solidFill>
              <a:latin typeface="Times New Roman" panose="02020603050405020304" pitchFamily="18" charset="0"/>
              <a:cs typeface="Times New Roman" panose="02020603050405020304" pitchFamily="18" charset="0"/>
            </a:endParaRPr>
          </a:p>
          <a:p>
            <a:pPr marL="0" indent="0">
              <a:buNone/>
            </a:pPr>
            <a:endParaRPr lang="en-US" dirty="0"/>
          </a:p>
          <a:p>
            <a:pPr marL="0" indent="0">
              <a:buNone/>
            </a:pPr>
            <a:endParaRPr lang="en-US" sz="1000" dirty="0"/>
          </a:p>
          <a:p>
            <a:pPr marL="0" indent="0">
              <a:buNone/>
            </a:pPr>
            <a:r>
              <a:rPr lang="en-US" dirty="0"/>
              <a:t>Class: 18C1-NNA1</a:t>
            </a:r>
          </a:p>
          <a:p>
            <a:pPr marL="0" indent="0">
              <a:buNone/>
            </a:pPr>
            <a:r>
              <a:rPr lang="en-US" dirty="0"/>
              <a:t>Time: </a:t>
            </a:r>
            <a:r>
              <a:rPr lang="vi-VN" dirty="0"/>
              <a:t>14.10 – 15.40</a:t>
            </a:r>
            <a:r>
              <a:rPr lang="en-GB" dirty="0"/>
              <a:t>pm. </a:t>
            </a:r>
            <a:r>
              <a:rPr lang="vi-VN" dirty="0"/>
              <a:t>on</a:t>
            </a:r>
            <a:r>
              <a:rPr lang="en-US" dirty="0"/>
              <a:t> </a:t>
            </a:r>
            <a:r>
              <a:rPr lang="vi-VN" dirty="0"/>
              <a:t>Friday</a:t>
            </a:r>
            <a:endParaRPr lang="en-US" dirty="0"/>
          </a:p>
          <a:p>
            <a:pPr marL="0" indent="0">
              <a:buNone/>
            </a:pPr>
            <a:r>
              <a:rPr lang="en-US" dirty="0"/>
              <a:t>Lecturer: Ms. Nguyen </a:t>
            </a:r>
            <a:r>
              <a:rPr lang="en-US" dirty="0" err="1"/>
              <a:t>Thi</a:t>
            </a:r>
            <a:r>
              <a:rPr lang="en-US" dirty="0"/>
              <a:t> </a:t>
            </a:r>
            <a:r>
              <a:rPr lang="en-US" dirty="0" err="1"/>
              <a:t>Thanh</a:t>
            </a:r>
            <a:r>
              <a:rPr lang="en-US" dirty="0"/>
              <a:t> </a:t>
            </a:r>
            <a:r>
              <a:rPr lang="en-US" dirty="0" err="1"/>
              <a:t>Tu</a:t>
            </a:r>
            <a:endParaRPr lang="en-US" dirty="0"/>
          </a:p>
          <a:p>
            <a:pPr marL="0" indent="0">
              <a:buNone/>
            </a:pPr>
            <a:r>
              <a:rPr lang="en-US" dirty="0"/>
              <a:t>Faculty of Foreign Languages</a:t>
            </a:r>
          </a:p>
          <a:p>
            <a:pPr marL="0" indent="0">
              <a:buNone/>
            </a:pPr>
            <a:r>
              <a:rPr lang="en-US" dirty="0"/>
              <a:t>Ly </a:t>
            </a:r>
            <a:r>
              <a:rPr lang="en-US" dirty="0" err="1"/>
              <a:t>Tu</a:t>
            </a:r>
            <a:r>
              <a:rPr lang="en-US" dirty="0"/>
              <a:t> </a:t>
            </a:r>
            <a:r>
              <a:rPr lang="en-US" dirty="0" err="1"/>
              <a:t>Trong</a:t>
            </a:r>
            <a:r>
              <a:rPr lang="en-US" dirty="0"/>
              <a:t> College of Ho Chi Minh City</a:t>
            </a:r>
          </a:p>
        </p:txBody>
      </p:sp>
      <p:pic>
        <p:nvPicPr>
          <p:cNvPr id="1026" name="Picture 2" descr="Cao đẳng Lý Tự Trọng TP.HCM - Home | Faceboo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99824" y="-4015"/>
            <a:ext cx="1877587" cy="1877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04165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868" y="79082"/>
            <a:ext cx="10515600" cy="1325563"/>
          </a:xfrm>
        </p:spPr>
        <p:txBody>
          <a:bodyPr/>
          <a:lstStyle/>
          <a:p>
            <a:r>
              <a:rPr lang="en-US" b="1" u="sng" dirty="0">
                <a:solidFill>
                  <a:srgbClr val="FF0000"/>
                </a:solidFill>
              </a:rPr>
              <a:t>Unit 1</a:t>
            </a:r>
            <a:r>
              <a:rPr lang="en-US" dirty="0">
                <a:solidFill>
                  <a:srgbClr val="FF0000"/>
                </a:solidFill>
              </a:rPr>
              <a:t>:</a:t>
            </a:r>
            <a:r>
              <a:rPr lang="en-US" dirty="0"/>
              <a:t> </a:t>
            </a:r>
            <a:r>
              <a:rPr lang="en-US" b="1" i="1" dirty="0">
                <a:solidFill>
                  <a:srgbClr val="FF0000"/>
                </a:solidFill>
              </a:rPr>
              <a:t>Shall I put you through?</a:t>
            </a:r>
            <a:r>
              <a:rPr lang="vi-VN" dirty="0"/>
              <a:t> (cont.)</a:t>
            </a:r>
            <a:endParaRPr lang="en-US" dirty="0"/>
          </a:p>
        </p:txBody>
      </p:sp>
      <p:pic>
        <p:nvPicPr>
          <p:cNvPr id="2050" name="Picture 2" descr="Cao đẳng Lý Tự Trọng TP.HCM - Home | Faceboo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05393" y="28133"/>
            <a:ext cx="1814744" cy="1814744"/>
          </a:xfrm>
          <a:prstGeom prst="rect">
            <a:avLst/>
          </a:prstGeom>
          <a:noFill/>
          <a:extLst>
            <a:ext uri="{909E8E84-426E-40DD-AFC4-6F175D3DCCD1}">
              <a14:hiddenFill xmlns:a14="http://schemas.microsoft.com/office/drawing/2010/main">
                <a:solidFill>
                  <a:srgbClr val="FFFFFF"/>
                </a:solidFill>
              </a14:hiddenFill>
            </a:ext>
          </a:extLst>
        </p:spPr>
      </p:pic>
      <p:pic>
        <p:nvPicPr>
          <p:cNvPr id="7" name="Content Placeholder 6"/>
          <p:cNvPicPr>
            <a:picLocks noGrp="1" noChangeAspect="1"/>
          </p:cNvPicPr>
          <p:nvPr>
            <p:ph idx="1"/>
          </p:nvPr>
        </p:nvPicPr>
        <p:blipFill>
          <a:blip r:embed="rId3"/>
          <a:stretch>
            <a:fillRect/>
          </a:stretch>
        </p:blipFill>
        <p:spPr>
          <a:xfrm>
            <a:off x="931681" y="2475500"/>
            <a:ext cx="8943975" cy="1866900"/>
          </a:xfrm>
          <a:prstGeom prst="rect">
            <a:avLst/>
          </a:prstGeom>
        </p:spPr>
      </p:pic>
      <p:pic>
        <p:nvPicPr>
          <p:cNvPr id="6" name="Picture 5"/>
          <p:cNvPicPr>
            <a:picLocks noChangeAspect="1"/>
          </p:cNvPicPr>
          <p:nvPr/>
        </p:nvPicPr>
        <p:blipFill>
          <a:blip r:embed="rId4"/>
          <a:stretch>
            <a:fillRect/>
          </a:stretch>
        </p:blipFill>
        <p:spPr>
          <a:xfrm>
            <a:off x="295003" y="1235585"/>
            <a:ext cx="9982200" cy="1095375"/>
          </a:xfrm>
          <a:prstGeom prst="rect">
            <a:avLst/>
          </a:prstGeom>
        </p:spPr>
      </p:pic>
      <p:pic>
        <p:nvPicPr>
          <p:cNvPr id="8" name="Picture 7"/>
          <p:cNvPicPr>
            <a:picLocks noChangeAspect="1"/>
          </p:cNvPicPr>
          <p:nvPr/>
        </p:nvPicPr>
        <p:blipFill>
          <a:blip r:embed="rId5"/>
          <a:stretch>
            <a:fillRect/>
          </a:stretch>
        </p:blipFill>
        <p:spPr>
          <a:xfrm>
            <a:off x="1181388" y="4141526"/>
            <a:ext cx="9201831" cy="2640525"/>
          </a:xfrm>
          <a:prstGeom prst="rect">
            <a:avLst/>
          </a:prstGeom>
        </p:spPr>
      </p:pic>
    </p:spTree>
    <p:extLst>
      <p:ext uri="{BB962C8B-B14F-4D97-AF65-F5344CB8AC3E}">
        <p14:creationId xmlns:p14="http://schemas.microsoft.com/office/powerpoint/2010/main" val="36032059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p:cNvPicPr>
            <a:picLocks noChangeAspect="1"/>
          </p:cNvPicPr>
          <p:nvPr/>
        </p:nvPicPr>
        <p:blipFill>
          <a:blip r:embed="rId2"/>
          <a:stretch>
            <a:fillRect/>
          </a:stretch>
        </p:blipFill>
        <p:spPr>
          <a:xfrm>
            <a:off x="201001" y="165535"/>
            <a:ext cx="10885512" cy="3624587"/>
          </a:xfrm>
          <a:prstGeom prst="rect">
            <a:avLst/>
          </a:prstGeom>
        </p:spPr>
      </p:pic>
      <p:pic>
        <p:nvPicPr>
          <p:cNvPr id="5" name="Picture 4"/>
          <p:cNvPicPr>
            <a:picLocks noChangeAspect="1"/>
          </p:cNvPicPr>
          <p:nvPr/>
        </p:nvPicPr>
        <p:blipFill>
          <a:blip r:embed="rId3"/>
          <a:stretch>
            <a:fillRect/>
          </a:stretch>
        </p:blipFill>
        <p:spPr>
          <a:xfrm>
            <a:off x="838200" y="3533656"/>
            <a:ext cx="5592416" cy="3158809"/>
          </a:xfrm>
          <a:prstGeom prst="rect">
            <a:avLst/>
          </a:prstGeom>
        </p:spPr>
      </p:pic>
      <p:pic>
        <p:nvPicPr>
          <p:cNvPr id="6" name="Picture 2" descr="Cao đẳng Lý Tự Trọng TP.HCM - Home | Facebook">
            <a:extLst>
              <a:ext uri="{FF2B5EF4-FFF2-40B4-BE49-F238E27FC236}">
                <a16:creationId xmlns:a16="http://schemas.microsoft.com/office/drawing/2014/main" id="{046F1FC8-AEA6-4B2C-8EC2-417A3809CB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0982" y="39783"/>
            <a:ext cx="1510225" cy="1510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07795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9868" y="725557"/>
            <a:ext cx="10680654" cy="4217500"/>
          </a:xfrm>
          <a:prstGeom prst="rect">
            <a:avLst/>
          </a:prstGeom>
        </p:spPr>
      </p:pic>
      <p:pic>
        <p:nvPicPr>
          <p:cNvPr id="5" name="Picture 2" descr="Cao đẳng Lý Tự Trọng TP.HCM - Home | Facebook">
            <a:extLst>
              <a:ext uri="{FF2B5EF4-FFF2-40B4-BE49-F238E27FC236}">
                <a16:creationId xmlns:a16="http://schemas.microsoft.com/office/drawing/2014/main" id="{4CA93AA9-7869-4F86-9AE0-147C365AAC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0982" y="39783"/>
            <a:ext cx="1510225" cy="1510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078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54875" y="229552"/>
            <a:ext cx="10515600" cy="1596708"/>
          </a:xfrm>
          <a:prstGeom prst="rect">
            <a:avLst/>
          </a:prstGeom>
        </p:spPr>
      </p:pic>
      <p:pic>
        <p:nvPicPr>
          <p:cNvPr id="5" name="Picture 4"/>
          <p:cNvPicPr>
            <a:picLocks noChangeAspect="1"/>
          </p:cNvPicPr>
          <p:nvPr/>
        </p:nvPicPr>
        <p:blipFill>
          <a:blip r:embed="rId3"/>
          <a:stretch>
            <a:fillRect/>
          </a:stretch>
        </p:blipFill>
        <p:spPr>
          <a:xfrm>
            <a:off x="1219200" y="1961833"/>
            <a:ext cx="9753600" cy="4371975"/>
          </a:xfrm>
          <a:prstGeom prst="rect">
            <a:avLst/>
          </a:prstGeom>
        </p:spPr>
      </p:pic>
      <p:pic>
        <p:nvPicPr>
          <p:cNvPr id="6" name="Picture 2" descr="Cao đẳng Lý Tự Trọng TP.HCM - Home | Facebook">
            <a:extLst>
              <a:ext uri="{FF2B5EF4-FFF2-40B4-BE49-F238E27FC236}">
                <a16:creationId xmlns:a16="http://schemas.microsoft.com/office/drawing/2014/main" id="{898B831C-226F-404E-93BF-360FE12EBF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45644" y="11647"/>
            <a:ext cx="1325563"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39043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80634" y="634013"/>
            <a:ext cx="11524262" cy="5589973"/>
          </a:xfrm>
          <a:prstGeom prst="rect">
            <a:avLst/>
          </a:prstGeom>
        </p:spPr>
      </p:pic>
      <p:pic>
        <p:nvPicPr>
          <p:cNvPr id="6" name="Picture 2" descr="Cao đẳng Lý Tự Trọng TP.HCM - Home | Facebook">
            <a:extLst>
              <a:ext uri="{FF2B5EF4-FFF2-40B4-BE49-F238E27FC236}">
                <a16:creationId xmlns:a16="http://schemas.microsoft.com/office/drawing/2014/main" id="{A61F68A3-B603-405E-B9C0-808A38B6AA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77611" y="25716"/>
            <a:ext cx="1479528" cy="1479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292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38200" y="585788"/>
            <a:ext cx="10153650" cy="1104900"/>
          </a:xfrm>
          <a:prstGeom prst="rect">
            <a:avLst/>
          </a:prstGeom>
        </p:spPr>
      </p:pic>
      <p:pic>
        <p:nvPicPr>
          <p:cNvPr id="5" name="Picture 4"/>
          <p:cNvPicPr>
            <a:picLocks noChangeAspect="1"/>
          </p:cNvPicPr>
          <p:nvPr/>
        </p:nvPicPr>
        <p:blipFill>
          <a:blip r:embed="rId3"/>
          <a:stretch>
            <a:fillRect/>
          </a:stretch>
        </p:blipFill>
        <p:spPr>
          <a:xfrm>
            <a:off x="736282" y="1825625"/>
            <a:ext cx="4867275" cy="2362200"/>
          </a:xfrm>
          <a:prstGeom prst="rect">
            <a:avLst/>
          </a:prstGeom>
        </p:spPr>
      </p:pic>
      <p:pic>
        <p:nvPicPr>
          <p:cNvPr id="6" name="Picture 5"/>
          <p:cNvPicPr>
            <a:picLocks noChangeAspect="1"/>
          </p:cNvPicPr>
          <p:nvPr/>
        </p:nvPicPr>
        <p:blipFill>
          <a:blip r:embed="rId4"/>
          <a:stretch>
            <a:fillRect/>
          </a:stretch>
        </p:blipFill>
        <p:spPr>
          <a:xfrm>
            <a:off x="6096000" y="2168525"/>
            <a:ext cx="4619625" cy="1676400"/>
          </a:xfrm>
          <a:prstGeom prst="rect">
            <a:avLst/>
          </a:prstGeom>
        </p:spPr>
      </p:pic>
      <p:pic>
        <p:nvPicPr>
          <p:cNvPr id="7" name="Picture 6"/>
          <p:cNvPicPr>
            <a:picLocks noChangeAspect="1"/>
          </p:cNvPicPr>
          <p:nvPr/>
        </p:nvPicPr>
        <p:blipFill>
          <a:blip r:embed="rId5"/>
          <a:stretch>
            <a:fillRect/>
          </a:stretch>
        </p:blipFill>
        <p:spPr>
          <a:xfrm>
            <a:off x="1022032" y="4589372"/>
            <a:ext cx="4581525" cy="1657350"/>
          </a:xfrm>
          <a:prstGeom prst="rect">
            <a:avLst/>
          </a:prstGeom>
        </p:spPr>
      </p:pic>
      <p:pic>
        <p:nvPicPr>
          <p:cNvPr id="8" name="Picture 7"/>
          <p:cNvPicPr>
            <a:picLocks noChangeAspect="1"/>
          </p:cNvPicPr>
          <p:nvPr/>
        </p:nvPicPr>
        <p:blipFill>
          <a:blip r:embed="rId6"/>
          <a:stretch>
            <a:fillRect/>
          </a:stretch>
        </p:blipFill>
        <p:spPr>
          <a:xfrm>
            <a:off x="6312557" y="4119563"/>
            <a:ext cx="4600575" cy="2400300"/>
          </a:xfrm>
          <a:prstGeom prst="rect">
            <a:avLst/>
          </a:prstGeom>
        </p:spPr>
      </p:pic>
      <p:sp>
        <p:nvSpPr>
          <p:cNvPr id="9" name="Rectangle 8"/>
          <p:cNvSpPr/>
          <p:nvPr/>
        </p:nvSpPr>
        <p:spPr>
          <a:xfrm>
            <a:off x="1828800" y="1920240"/>
            <a:ext cx="1280160" cy="2482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dirty="0"/>
              <a:t>Partner A</a:t>
            </a:r>
            <a:endParaRPr lang="en-US" dirty="0"/>
          </a:p>
        </p:txBody>
      </p:sp>
      <p:sp>
        <p:nvSpPr>
          <p:cNvPr id="10" name="Rectangle 9"/>
          <p:cNvSpPr/>
          <p:nvPr/>
        </p:nvSpPr>
        <p:spPr>
          <a:xfrm>
            <a:off x="1733003" y="4567649"/>
            <a:ext cx="1280160" cy="2482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dirty="0"/>
              <a:t>Partner B</a:t>
            </a:r>
            <a:endParaRPr lang="en-US" dirty="0"/>
          </a:p>
        </p:txBody>
      </p:sp>
      <p:sp>
        <p:nvSpPr>
          <p:cNvPr id="11" name="Rectangle 10"/>
          <p:cNvSpPr/>
          <p:nvPr/>
        </p:nvSpPr>
        <p:spPr>
          <a:xfrm>
            <a:off x="7062660" y="2072640"/>
            <a:ext cx="1280160" cy="2482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dirty="0"/>
              <a:t>Partner A</a:t>
            </a:r>
            <a:endParaRPr lang="en-US" dirty="0"/>
          </a:p>
        </p:txBody>
      </p:sp>
      <p:sp>
        <p:nvSpPr>
          <p:cNvPr id="12" name="Rectangle 11"/>
          <p:cNvSpPr/>
          <p:nvPr/>
        </p:nvSpPr>
        <p:spPr>
          <a:xfrm>
            <a:off x="7123622" y="4040780"/>
            <a:ext cx="1280160" cy="2482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dirty="0"/>
              <a:t>Partner B</a:t>
            </a:r>
            <a:endParaRPr lang="en-US" dirty="0"/>
          </a:p>
        </p:txBody>
      </p:sp>
      <p:pic>
        <p:nvPicPr>
          <p:cNvPr id="13" name="Picture 2" descr="Cao đẳng Lý Tự Trọng TP.HCM - Home | Facebook">
            <a:extLst>
              <a:ext uri="{FF2B5EF4-FFF2-40B4-BE49-F238E27FC236}">
                <a16:creationId xmlns:a16="http://schemas.microsoft.com/office/drawing/2014/main" id="{4020B60D-E1D5-4039-A0B6-F2632F1D17E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70829" y="75443"/>
            <a:ext cx="1449307" cy="1449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07810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95055" y="216973"/>
            <a:ext cx="10039350" cy="1000125"/>
          </a:xfrm>
          <a:prstGeom prst="rect">
            <a:avLst/>
          </a:prstGeom>
        </p:spPr>
      </p:pic>
      <p:pic>
        <p:nvPicPr>
          <p:cNvPr id="5" name="Picture 4"/>
          <p:cNvPicPr>
            <a:picLocks noChangeAspect="1"/>
          </p:cNvPicPr>
          <p:nvPr/>
        </p:nvPicPr>
        <p:blipFill>
          <a:blip r:embed="rId3"/>
          <a:stretch>
            <a:fillRect/>
          </a:stretch>
        </p:blipFill>
        <p:spPr>
          <a:xfrm>
            <a:off x="619125" y="1404730"/>
            <a:ext cx="10605466" cy="5379862"/>
          </a:xfrm>
          <a:prstGeom prst="rect">
            <a:avLst/>
          </a:prstGeom>
        </p:spPr>
      </p:pic>
      <p:pic>
        <p:nvPicPr>
          <p:cNvPr id="6" name="Picture 2" descr="Cao đẳng Lý Tự Trọng TP.HCM - Home | Facebook">
            <a:extLst>
              <a:ext uri="{FF2B5EF4-FFF2-40B4-BE49-F238E27FC236}">
                <a16:creationId xmlns:a16="http://schemas.microsoft.com/office/drawing/2014/main" id="{F7252A81-EA1F-4969-9D49-B4991C3E5A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0982" y="25715"/>
            <a:ext cx="1510225" cy="1510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0072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2339" y="961473"/>
            <a:ext cx="10780821" cy="2722631"/>
          </a:xfrm>
          <a:prstGeom prst="rect">
            <a:avLst/>
          </a:prstGeom>
        </p:spPr>
      </p:pic>
      <p:pic>
        <p:nvPicPr>
          <p:cNvPr id="5" name="Picture 2" descr="Cao đẳng Lý Tự Trọng TP.HCM - Home | Facebook">
            <a:extLst>
              <a:ext uri="{FF2B5EF4-FFF2-40B4-BE49-F238E27FC236}">
                <a16:creationId xmlns:a16="http://schemas.microsoft.com/office/drawing/2014/main" id="{FEEF122F-DB81-449A-A11D-CD97247442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12680" y="26531"/>
            <a:ext cx="1444460" cy="1444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46463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15348" y="376646"/>
            <a:ext cx="10906125" cy="855805"/>
          </a:xfrm>
          <a:prstGeom prst="rect">
            <a:avLst/>
          </a:prstGeom>
        </p:spPr>
      </p:pic>
      <p:pic>
        <p:nvPicPr>
          <p:cNvPr id="5" name="Picture 4"/>
          <p:cNvPicPr>
            <a:picLocks noChangeAspect="1"/>
          </p:cNvPicPr>
          <p:nvPr/>
        </p:nvPicPr>
        <p:blipFill>
          <a:blip r:embed="rId3"/>
          <a:stretch>
            <a:fillRect/>
          </a:stretch>
        </p:blipFill>
        <p:spPr>
          <a:xfrm>
            <a:off x="215348" y="2023188"/>
            <a:ext cx="6787862" cy="2725919"/>
          </a:xfrm>
          <a:prstGeom prst="rect">
            <a:avLst/>
          </a:prstGeom>
        </p:spPr>
      </p:pic>
      <p:pic>
        <p:nvPicPr>
          <p:cNvPr id="6" name="Picture 5"/>
          <p:cNvPicPr>
            <a:picLocks noChangeAspect="1"/>
          </p:cNvPicPr>
          <p:nvPr/>
        </p:nvPicPr>
        <p:blipFill>
          <a:blip r:embed="rId4"/>
          <a:stretch>
            <a:fillRect/>
          </a:stretch>
        </p:blipFill>
        <p:spPr>
          <a:xfrm>
            <a:off x="7594738" y="1734238"/>
            <a:ext cx="3181350" cy="3505200"/>
          </a:xfrm>
          <a:prstGeom prst="rect">
            <a:avLst/>
          </a:prstGeom>
        </p:spPr>
      </p:pic>
      <p:pic>
        <p:nvPicPr>
          <p:cNvPr id="7" name="Picture 2" descr="Cao đẳng Lý Tự Trọng TP.HCM - Home | Facebook">
            <a:extLst>
              <a:ext uri="{FF2B5EF4-FFF2-40B4-BE49-F238E27FC236}">
                <a16:creationId xmlns:a16="http://schemas.microsoft.com/office/drawing/2014/main" id="{A0BB573D-7415-4870-85DC-2E48CDA21C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76088" y="25715"/>
            <a:ext cx="1395119" cy="1395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91036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98020" y="150779"/>
            <a:ext cx="4357763" cy="5541664"/>
          </a:xfrm>
          <a:prstGeom prst="rect">
            <a:avLst/>
          </a:prstGeom>
        </p:spPr>
      </p:pic>
      <p:pic>
        <p:nvPicPr>
          <p:cNvPr id="5" name="Picture 4"/>
          <p:cNvPicPr>
            <a:picLocks noChangeAspect="1"/>
          </p:cNvPicPr>
          <p:nvPr/>
        </p:nvPicPr>
        <p:blipFill>
          <a:blip r:embed="rId3"/>
          <a:stretch>
            <a:fillRect/>
          </a:stretch>
        </p:blipFill>
        <p:spPr>
          <a:xfrm>
            <a:off x="5332978" y="180463"/>
            <a:ext cx="4630648" cy="4109317"/>
          </a:xfrm>
          <a:prstGeom prst="rect">
            <a:avLst/>
          </a:prstGeom>
        </p:spPr>
      </p:pic>
      <p:sp>
        <p:nvSpPr>
          <p:cNvPr id="6" name="Rectangle 5"/>
          <p:cNvSpPr/>
          <p:nvPr/>
        </p:nvSpPr>
        <p:spPr>
          <a:xfrm>
            <a:off x="498021" y="5679757"/>
            <a:ext cx="4357761" cy="827060"/>
          </a:xfrm>
          <a:prstGeom prst="rect">
            <a:avLst/>
          </a:prstGeom>
          <a:solidFill>
            <a:schemeClr val="bg2">
              <a:lumMod val="90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1500" dirty="0">
                <a:solidFill>
                  <a:schemeClr val="tx1"/>
                </a:solidFill>
                <a:latin typeface="+mj-lt"/>
              </a:rPr>
              <a:t>quickly. If you’re talking to a native English speaker, listen for words like well, so, and anyway – these are signals that it’s time to talk business</a:t>
            </a:r>
            <a:endParaRPr lang="en-US" sz="1500" dirty="0">
              <a:solidFill>
                <a:schemeClr val="tx1"/>
              </a:solidFill>
              <a:latin typeface="+mj-lt"/>
            </a:endParaRPr>
          </a:p>
        </p:txBody>
      </p:sp>
      <p:sp>
        <p:nvSpPr>
          <p:cNvPr id="7" name="Rectangle 6"/>
          <p:cNvSpPr/>
          <p:nvPr/>
        </p:nvSpPr>
        <p:spPr>
          <a:xfrm>
            <a:off x="5316583" y="4426608"/>
            <a:ext cx="5486400" cy="2274638"/>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dirty="0">
                <a:solidFill>
                  <a:schemeClr val="tx1"/>
                </a:solidFill>
              </a:rPr>
              <a:t>OVER TO YOU: </a:t>
            </a:r>
            <a:endParaRPr lang="vi-VN" sz="1600" dirty="0">
              <a:solidFill>
                <a:schemeClr val="tx1"/>
              </a:solidFill>
            </a:endParaRPr>
          </a:p>
          <a:p>
            <a:r>
              <a:rPr lang="vi-VN" sz="1600" dirty="0">
                <a:solidFill>
                  <a:schemeClr val="tx1"/>
                </a:solidFill>
              </a:rPr>
              <a:t>What is the thing you find most difficult on the phone? How could you make easier?</a:t>
            </a:r>
          </a:p>
          <a:p>
            <a:r>
              <a:rPr lang="vi-VN" sz="1600" dirty="0">
                <a:solidFill>
                  <a:schemeClr val="tx1"/>
                </a:solidFill>
              </a:rPr>
              <a:t>Can you think of five things you could do to improve your telephoning skills in English? For example, record English calls and listen to them with your English teacher, or telephone an English-speaking friend for practice.</a:t>
            </a:r>
            <a:endParaRPr lang="en-US" dirty="0">
              <a:solidFill>
                <a:schemeClr val="tx1"/>
              </a:solidFill>
            </a:endParaRPr>
          </a:p>
        </p:txBody>
      </p:sp>
      <p:pic>
        <p:nvPicPr>
          <p:cNvPr id="8" name="Picture 2" descr="Cao đẳng Lý Tự Trọng TP.HCM - Home | Facebook">
            <a:extLst>
              <a:ext uri="{FF2B5EF4-FFF2-40B4-BE49-F238E27FC236}">
                <a16:creationId xmlns:a16="http://schemas.microsoft.com/office/drawing/2014/main" id="{60844A34-F322-4C8F-A4BD-BBCB014633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40822" y="180463"/>
            <a:ext cx="1631909" cy="1631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61817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609" y="193715"/>
            <a:ext cx="9843052" cy="4179502"/>
          </a:xfrm>
        </p:spPr>
        <p:txBody>
          <a:bodyPr>
            <a:normAutofit fontScale="55000" lnSpcReduction="20000"/>
          </a:bodyPr>
          <a:lstStyle/>
          <a:p>
            <a:pPr marL="0" indent="0">
              <a:buNone/>
            </a:pPr>
            <a:endParaRPr lang="vi-VN" b="1" u="sng" dirty="0"/>
          </a:p>
          <a:p>
            <a:pPr marL="0" indent="0">
              <a:buNone/>
            </a:pPr>
            <a:r>
              <a:rPr lang="en-US" sz="4400" b="1" u="sng" dirty="0">
                <a:latin typeface="Times New Roman" panose="02020603050405020304" pitchFamily="18" charset="0"/>
                <a:cs typeface="Times New Roman" panose="02020603050405020304" pitchFamily="18" charset="0"/>
              </a:rPr>
              <a:t>Homework:</a:t>
            </a:r>
            <a:r>
              <a:rPr lang="en-US" sz="4400" dirty="0">
                <a:latin typeface="Times New Roman" panose="02020603050405020304" pitchFamily="18" charset="0"/>
                <a:cs typeface="Times New Roman" panose="02020603050405020304" pitchFamily="18" charset="0"/>
              </a:rPr>
              <a:t> </a:t>
            </a:r>
          </a:p>
          <a:p>
            <a:pPr marL="0" indent="0">
              <a:buNone/>
            </a:pPr>
            <a:endParaRPr lang="en-US" sz="4400" dirty="0">
              <a:latin typeface="Times New Roman" panose="02020603050405020304" pitchFamily="18" charset="0"/>
              <a:cs typeface="Times New Roman" panose="02020603050405020304" pitchFamily="18" charset="0"/>
            </a:endParaRPr>
          </a:p>
          <a:p>
            <a:pPr marL="0" indent="0">
              <a:lnSpc>
                <a:spcPct val="120000"/>
              </a:lnSpc>
              <a:buNone/>
            </a:pPr>
            <a:r>
              <a:rPr lang="en-US" sz="5100" dirty="0">
                <a:latin typeface="Times New Roman" panose="02020603050405020304" pitchFamily="18" charset="0"/>
                <a:cs typeface="Times New Roman" panose="02020603050405020304" pitchFamily="18" charset="0"/>
              </a:rPr>
              <a:t>After these two periods you have to </a:t>
            </a:r>
            <a:r>
              <a:rPr lang="vi-VN" sz="5100" dirty="0">
                <a:latin typeface="Times New Roman" panose="02020603050405020304" pitchFamily="18" charset="0"/>
                <a:cs typeface="Times New Roman" panose="02020603050405020304" pitchFamily="18" charset="0"/>
              </a:rPr>
              <a:t>remember Useful Phrases; </a:t>
            </a:r>
            <a:endParaRPr lang="en-GB" sz="5100" dirty="0">
              <a:latin typeface="Times New Roman" panose="02020603050405020304" pitchFamily="18" charset="0"/>
              <a:cs typeface="Times New Roman" panose="02020603050405020304" pitchFamily="18" charset="0"/>
            </a:endParaRPr>
          </a:p>
          <a:p>
            <a:pPr marL="0" indent="0">
              <a:lnSpc>
                <a:spcPct val="120000"/>
              </a:lnSpc>
              <a:buNone/>
            </a:pPr>
            <a:r>
              <a:rPr lang="en-US" sz="5100" dirty="0">
                <a:latin typeface="Times New Roman" panose="02020603050405020304" pitchFamily="18" charset="0"/>
                <a:cs typeface="Times New Roman" panose="02020603050405020304" pitchFamily="18" charset="0"/>
              </a:rPr>
              <a:t>do </a:t>
            </a:r>
            <a:r>
              <a:rPr lang="vi-VN" sz="5100" dirty="0">
                <a:latin typeface="Times New Roman" panose="02020603050405020304" pitchFamily="18" charset="0"/>
                <a:cs typeface="Times New Roman" panose="02020603050405020304" pitchFamily="18" charset="0"/>
              </a:rPr>
              <a:t>the crosswords in part 12, and read the article and discuss some questions in OUTPUT.</a:t>
            </a:r>
          </a:p>
          <a:p>
            <a:pPr marL="0" indent="0">
              <a:buNone/>
            </a:pPr>
            <a:endParaRPr lang="vi-VN" sz="5100" dirty="0">
              <a:latin typeface="Times New Roman" panose="02020603050405020304" pitchFamily="18" charset="0"/>
              <a:cs typeface="Times New Roman" panose="02020603050405020304" pitchFamily="18" charset="0"/>
            </a:endParaRPr>
          </a:p>
          <a:p>
            <a:pPr marL="0" indent="0">
              <a:buNone/>
            </a:pPr>
            <a:r>
              <a:rPr lang="vi-VN" sz="5100" b="1" i="1" u="sng" dirty="0">
                <a:latin typeface="Times New Roman" panose="02020603050405020304" pitchFamily="18" charset="0"/>
                <a:cs typeface="Times New Roman" panose="02020603050405020304" pitchFamily="18" charset="0"/>
              </a:rPr>
              <a:t>Prepare for unit 2</a:t>
            </a:r>
            <a:r>
              <a:rPr lang="vi-VN" sz="5100" dirty="0">
                <a:latin typeface="Times New Roman" panose="02020603050405020304" pitchFamily="18" charset="0"/>
                <a:cs typeface="Times New Roman" panose="02020603050405020304" pitchFamily="18" charset="0"/>
              </a:rPr>
              <a:t>: </a:t>
            </a:r>
            <a:r>
              <a:rPr lang="vi-VN" sz="5100" i="1" dirty="0">
                <a:latin typeface="Times New Roman" panose="02020603050405020304" pitchFamily="18" charset="0"/>
                <a:cs typeface="Times New Roman" panose="02020603050405020304" pitchFamily="18" charset="0"/>
              </a:rPr>
              <a:t>Could you spell that for me?</a:t>
            </a:r>
            <a:endParaRPr lang="en-US" sz="5100" i="1" dirty="0">
              <a:latin typeface="Times New Roman" panose="02020603050405020304" pitchFamily="18" charset="0"/>
              <a:cs typeface="Times New Roman" panose="02020603050405020304" pitchFamily="18" charset="0"/>
            </a:endParaRPr>
          </a:p>
        </p:txBody>
      </p:sp>
      <p:pic>
        <p:nvPicPr>
          <p:cNvPr id="6" name="Picture 2" descr="Cao đẳng Lý Tự Trọng TP.HCM - Home | Faceboo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40822" y="180463"/>
            <a:ext cx="1631909" cy="1631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53345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176</TotalTime>
  <Words>192</Words>
  <Application>Microsoft Office PowerPoint</Application>
  <PresentationFormat>Widescreen</PresentationFormat>
  <Paragraphs>25</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Times New Roman</vt:lpstr>
      <vt:lpstr>Office Theme</vt:lpstr>
      <vt:lpstr>PowerPoint Presentation</vt:lpstr>
      <vt:lpstr>Unit 1: Shall I put you through? (cont.)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1: Shall I put you through?</dc:title>
  <dc:creator>Admin</dc:creator>
  <cp:lastModifiedBy>Ha Nguyen</cp:lastModifiedBy>
  <cp:revision>27</cp:revision>
  <dcterms:created xsi:type="dcterms:W3CDTF">2020-03-27T13:41:19Z</dcterms:created>
  <dcterms:modified xsi:type="dcterms:W3CDTF">2020-04-17T10:24:24Z</dcterms:modified>
</cp:coreProperties>
</file>